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3/5/2023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8DB-C561-448B-80D8-6EFCCCDA6996}"/>
              </a:ext>
            </a:extLst>
          </p:cNvPr>
          <p:cNvSpPr>
            <a:spLocks noGrp="1"/>
          </p:cNvSpPr>
          <p:nvPr>
            <p:ph type="ctrTitle"/>
          </p:nvPr>
        </p:nvSpPr>
        <p:spPr>
          <a:xfrm>
            <a:off x="1370693" y="852257"/>
            <a:ext cx="9440034" cy="2576744"/>
          </a:xfrm>
        </p:spPr>
        <p:txBody>
          <a:bodyPr/>
          <a:lstStyle/>
          <a:p>
            <a:r>
              <a:rPr lang="en-US" dirty="0"/>
              <a:t>Thread Programming</a:t>
            </a:r>
          </a:p>
        </p:txBody>
      </p:sp>
      <p:sp>
        <p:nvSpPr>
          <p:cNvPr id="3" name="Subtitle 2">
            <a:extLst>
              <a:ext uri="{FF2B5EF4-FFF2-40B4-BE49-F238E27FC236}">
                <a16:creationId xmlns:a16="http://schemas.microsoft.com/office/drawing/2014/main" id="{0FA71935-4D13-4D40-A5B6-AE5167EB22C4}"/>
              </a:ext>
            </a:extLst>
          </p:cNvPr>
          <p:cNvSpPr>
            <a:spLocks noGrp="1"/>
          </p:cNvSpPr>
          <p:nvPr>
            <p:ph type="subTitle" idx="1"/>
          </p:nvPr>
        </p:nvSpPr>
        <p:spPr>
          <a:xfrm>
            <a:off x="1370693" y="4270159"/>
            <a:ext cx="9440034" cy="1287262"/>
          </a:xfrm>
        </p:spPr>
        <p:txBody>
          <a:bodyPr>
            <a:normAutofit/>
          </a:bodyPr>
          <a:lstStyle/>
          <a:p>
            <a:pPr algn="l"/>
            <a:r>
              <a:rPr lang="en-US" dirty="0"/>
              <a:t>Submitted to                                                                         Presented by</a:t>
            </a:r>
          </a:p>
          <a:p>
            <a:pPr algn="l"/>
            <a:r>
              <a:rPr lang="en-US" dirty="0"/>
              <a:t>Saurabh </a:t>
            </a:r>
            <a:r>
              <a:rPr lang="en-US" dirty="0" err="1"/>
              <a:t>Shanu</a:t>
            </a:r>
            <a:r>
              <a:rPr lang="en-US" dirty="0"/>
              <a:t> sir                                                                 Arpita Kasaudhan</a:t>
            </a:r>
          </a:p>
          <a:p>
            <a:pPr algn="l"/>
            <a:r>
              <a:rPr lang="en-US" dirty="0"/>
              <a:t>                                                                                                 500086690</a:t>
            </a:r>
          </a:p>
        </p:txBody>
      </p:sp>
      <p:pic>
        <p:nvPicPr>
          <p:cNvPr id="4" name="Audio1">
            <a:hlinkClick r:id="" action="ppaction://media"/>
            <a:extLst>
              <a:ext uri="{FF2B5EF4-FFF2-40B4-BE49-F238E27FC236}">
                <a16:creationId xmlns:a16="http://schemas.microsoft.com/office/drawing/2014/main" id="{2B3AB142-0895-43A5-A7C5-EDD16DD983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06777" y="417250"/>
            <a:ext cx="1248771" cy="1180731"/>
          </a:xfrm>
          <a:prstGeom prst="rect">
            <a:avLst/>
          </a:prstGeom>
        </p:spPr>
      </p:pic>
    </p:spTree>
    <p:extLst>
      <p:ext uri="{BB962C8B-B14F-4D97-AF65-F5344CB8AC3E}">
        <p14:creationId xmlns:p14="http://schemas.microsoft.com/office/powerpoint/2010/main" val="260776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4CB2-E246-42F4-A487-9A1E2A947894}"/>
              </a:ext>
            </a:extLst>
          </p:cNvPr>
          <p:cNvSpPr>
            <a:spLocks noGrp="1"/>
          </p:cNvSpPr>
          <p:nvPr>
            <p:ph type="title"/>
          </p:nvPr>
        </p:nvSpPr>
        <p:spPr/>
        <p:txBody>
          <a:bodyPr/>
          <a:lstStyle/>
          <a:p>
            <a:r>
              <a:rPr lang="en-US" dirty="0">
                <a:effectLst/>
              </a:rPr>
              <a:t>Relationships between threads and processes</a:t>
            </a:r>
            <a:endParaRPr lang="en-US" dirty="0"/>
          </a:p>
        </p:txBody>
      </p:sp>
      <p:sp>
        <p:nvSpPr>
          <p:cNvPr id="3" name="Content Placeholder 2">
            <a:extLst>
              <a:ext uri="{FF2B5EF4-FFF2-40B4-BE49-F238E27FC236}">
                <a16:creationId xmlns:a16="http://schemas.microsoft.com/office/drawing/2014/main" id="{5BD261E4-1D46-4A98-8A64-FB3239C86EFE}"/>
              </a:ext>
            </a:extLst>
          </p:cNvPr>
          <p:cNvSpPr>
            <a:spLocks noGrp="1"/>
          </p:cNvSpPr>
          <p:nvPr>
            <p:ph idx="1"/>
          </p:nvPr>
        </p:nvSpPr>
        <p:spPr/>
        <p:txBody>
          <a:bodyPr>
            <a:normAutofit/>
          </a:bodyPr>
          <a:lstStyle/>
          <a:p>
            <a:pPr marL="36900" indent="0">
              <a:buNone/>
            </a:pPr>
            <a:r>
              <a:rPr lang="en-US" dirty="0">
                <a:effectLst/>
              </a:rPr>
              <a:t>A process is an instance of a running program with its own address space, while a thread is a lightweight unit of execution within a process that shares the same memory space as its parent process.</a:t>
            </a:r>
          </a:p>
          <a:p>
            <a:pPr marL="36900" indent="0">
              <a:buNone/>
            </a:pPr>
            <a:endParaRPr lang="en-US" dirty="0">
              <a:effectLst/>
            </a:endParaRPr>
          </a:p>
          <a:p>
            <a:pPr marL="36900" indent="0">
              <a:buNone/>
            </a:pPr>
            <a:r>
              <a:rPr lang="en-US" dirty="0">
                <a:effectLst/>
              </a:rPr>
              <a:t>Key relationships between threads and processes:</a:t>
            </a:r>
          </a:p>
          <a:p>
            <a:pPr marL="36900" indent="0">
              <a:buNone/>
            </a:pPr>
            <a:endParaRPr lang="en-US" dirty="0">
              <a:effectLst/>
            </a:endParaRPr>
          </a:p>
          <a:p>
            <a:r>
              <a:rPr lang="en-US" dirty="0">
                <a:effectLst/>
              </a:rPr>
              <a:t>Processes contain one or more threads: A process is a container for one or more threads of execution. Each thread within a process shares the same memory and resources as the other threads in that process.</a:t>
            </a:r>
          </a:p>
          <a:p>
            <a:pPr marL="36900" indent="0">
              <a:buNone/>
            </a:pPr>
            <a:endParaRPr lang="en-US" dirty="0">
              <a:effectLst/>
            </a:endParaRPr>
          </a:p>
          <a:p>
            <a:endParaRPr lang="en-US" dirty="0"/>
          </a:p>
        </p:txBody>
      </p:sp>
      <p:pic>
        <p:nvPicPr>
          <p:cNvPr id="4" name="Recorded Sound">
            <a:hlinkClick r:id="" action="ppaction://media"/>
            <a:extLst>
              <a:ext uri="{FF2B5EF4-FFF2-40B4-BE49-F238E27FC236}">
                <a16:creationId xmlns:a16="http://schemas.microsoft.com/office/drawing/2014/main" id="{51D5B286-B616-478C-9542-93D8C9F705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47308" y="457201"/>
            <a:ext cx="797850" cy="797850"/>
          </a:xfrm>
          <a:prstGeom prst="rect">
            <a:avLst/>
          </a:prstGeom>
        </p:spPr>
      </p:pic>
    </p:spTree>
    <p:extLst>
      <p:ext uri="{BB962C8B-B14F-4D97-AF65-F5344CB8AC3E}">
        <p14:creationId xmlns:p14="http://schemas.microsoft.com/office/powerpoint/2010/main" val="13041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52B72-1F9F-47B2-9712-E1EB7A927327}"/>
              </a:ext>
            </a:extLst>
          </p:cNvPr>
          <p:cNvSpPr>
            <a:spLocks noGrp="1"/>
          </p:cNvSpPr>
          <p:nvPr>
            <p:ph idx="1"/>
          </p:nvPr>
        </p:nvSpPr>
        <p:spPr>
          <a:xfrm>
            <a:off x="913795" y="1732449"/>
            <a:ext cx="10353762" cy="4058751"/>
          </a:xfrm>
        </p:spPr>
        <p:txBody>
          <a:bodyPr/>
          <a:lstStyle/>
          <a:p>
            <a:r>
              <a:rPr lang="en-US" dirty="0">
                <a:effectLst/>
              </a:rPr>
              <a:t>Multiple threads can run within a single process: Since threads share the same memory and resources, multiple threads can be created and run within a single process. This allows for more efficient use of system resources and can improve performance in certain types of applications</a:t>
            </a:r>
          </a:p>
          <a:p>
            <a:r>
              <a:rPr lang="en-US" dirty="0">
                <a:effectLst/>
              </a:rPr>
              <a:t>Threads are lightweight compared to processes: Threads are generally considered to be more lightweight than processes because they share resources and memory with other threads in the same process. This makes them more efficient in terms of memory and CPU usage.</a:t>
            </a:r>
          </a:p>
          <a:p>
            <a:endParaRPr lang="en-US" dirty="0">
              <a:effectLst/>
            </a:endParaRPr>
          </a:p>
          <a:p>
            <a:endParaRPr lang="en-US" dirty="0"/>
          </a:p>
        </p:txBody>
      </p:sp>
      <p:pic>
        <p:nvPicPr>
          <p:cNvPr id="5" name="Recorded Sound">
            <a:hlinkClick r:id="" action="ppaction://media"/>
            <a:extLst>
              <a:ext uri="{FF2B5EF4-FFF2-40B4-BE49-F238E27FC236}">
                <a16:creationId xmlns:a16="http://schemas.microsoft.com/office/drawing/2014/main" id="{E55EC79F-13BB-494F-9819-B70ADD75CA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60830" y="485946"/>
            <a:ext cx="806727" cy="806727"/>
          </a:xfrm>
          <a:prstGeom prst="rect">
            <a:avLst/>
          </a:prstGeom>
        </p:spPr>
      </p:pic>
    </p:spTree>
    <p:extLst>
      <p:ext uri="{BB962C8B-B14F-4D97-AF65-F5344CB8AC3E}">
        <p14:creationId xmlns:p14="http://schemas.microsoft.com/office/powerpoint/2010/main" val="85627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EE50-77DB-4529-BBA5-D0C8942A6B89}"/>
              </a:ext>
            </a:extLst>
          </p:cNvPr>
          <p:cNvSpPr>
            <a:spLocks noGrp="1"/>
          </p:cNvSpPr>
          <p:nvPr>
            <p:ph type="title"/>
          </p:nvPr>
        </p:nvSpPr>
        <p:spPr/>
        <p:txBody>
          <a:bodyPr/>
          <a:lstStyle/>
          <a:p>
            <a:r>
              <a:rPr lang="en-US" dirty="0">
                <a:effectLst/>
              </a:rPr>
              <a:t>Parallel computing approaches using threads</a:t>
            </a:r>
            <a:endParaRPr lang="en-US" dirty="0"/>
          </a:p>
        </p:txBody>
      </p:sp>
      <p:sp>
        <p:nvSpPr>
          <p:cNvPr id="3" name="Content Placeholder 2">
            <a:extLst>
              <a:ext uri="{FF2B5EF4-FFF2-40B4-BE49-F238E27FC236}">
                <a16:creationId xmlns:a16="http://schemas.microsoft.com/office/drawing/2014/main" id="{A04BF3AB-5866-4E41-9BCB-2BCB35F24EF6}"/>
              </a:ext>
            </a:extLst>
          </p:cNvPr>
          <p:cNvSpPr>
            <a:spLocks noGrp="1"/>
          </p:cNvSpPr>
          <p:nvPr>
            <p:ph idx="1"/>
          </p:nvPr>
        </p:nvSpPr>
        <p:spPr/>
        <p:txBody>
          <a:bodyPr/>
          <a:lstStyle/>
          <a:p>
            <a:pPr marL="36900" indent="0">
              <a:buNone/>
            </a:pPr>
            <a:r>
              <a:rPr lang="en-US" dirty="0"/>
              <a:t>Parallel computing is a technique of splitting a task into smaller pieces that can be executed simultaneously. In the context of a web application, parallel computing can be used to speed up the process of handling user requests and performing backend tasks. Multi-threading is a common approach used for parallel computing. It involves breaking down a task into smaller threads that can be executed in parallel, allowing for faster processing times.</a:t>
            </a:r>
          </a:p>
          <a:p>
            <a:pPr marL="36900" indent="0">
              <a:buNone/>
            </a:pPr>
            <a:endParaRPr lang="en-US" dirty="0"/>
          </a:p>
        </p:txBody>
      </p:sp>
      <p:pic>
        <p:nvPicPr>
          <p:cNvPr id="4" name="Recorded Sound">
            <a:hlinkClick r:id="" action="ppaction://media"/>
            <a:extLst>
              <a:ext uri="{FF2B5EF4-FFF2-40B4-BE49-F238E27FC236}">
                <a16:creationId xmlns:a16="http://schemas.microsoft.com/office/drawing/2014/main" id="{B2CB8030-C861-47BC-BFEB-C1ED0D5A59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94546" y="4178824"/>
            <a:ext cx="1002036" cy="810426"/>
          </a:xfrm>
          <a:prstGeom prst="rect">
            <a:avLst/>
          </a:prstGeom>
        </p:spPr>
      </p:pic>
    </p:spTree>
    <p:extLst>
      <p:ext uri="{BB962C8B-B14F-4D97-AF65-F5344CB8AC3E}">
        <p14:creationId xmlns:p14="http://schemas.microsoft.com/office/powerpoint/2010/main" val="294452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B4C4B1-531E-41A0-BB28-01AACDF16924}"/>
              </a:ext>
            </a:extLst>
          </p:cNvPr>
          <p:cNvSpPr>
            <a:spLocks noGrp="1"/>
          </p:cNvSpPr>
          <p:nvPr>
            <p:ph idx="1"/>
          </p:nvPr>
        </p:nvSpPr>
        <p:spPr>
          <a:xfrm>
            <a:off x="913795" y="239697"/>
            <a:ext cx="10353762" cy="5592932"/>
          </a:xfrm>
        </p:spPr>
        <p:txBody>
          <a:bodyPr/>
          <a:lstStyle/>
          <a:p>
            <a:pPr marL="36900" indent="0">
              <a:buNone/>
            </a:pPr>
            <a:r>
              <a:rPr lang="en-US" sz="2800" dirty="0">
                <a:effectLst/>
              </a:rPr>
              <a:t>Parallel computing using threads can help e-commerce websites in several ways</a:t>
            </a:r>
          </a:p>
          <a:p>
            <a:pPr marL="36900" indent="0">
              <a:buNone/>
            </a:pPr>
            <a:endParaRPr lang="en-US" dirty="0">
              <a:effectLst/>
            </a:endParaRPr>
          </a:p>
          <a:p>
            <a:r>
              <a:rPr lang="en-US" dirty="0">
                <a:effectLst/>
              </a:rPr>
              <a:t>Faster response times: By using parallel computing, an e-commerce website can process multiple requests simultaneously, allowing for faster response times and improved user experience. </a:t>
            </a:r>
          </a:p>
          <a:p>
            <a:r>
              <a:rPr lang="en-US" dirty="0">
                <a:effectLst/>
              </a:rPr>
              <a:t>Scalability: As e-commerce websites grow and experience increasing traffic, parallel computing can help them scale up their processing power to handle more requests. </a:t>
            </a:r>
          </a:p>
          <a:p>
            <a:r>
              <a:rPr lang="en-US" dirty="0">
                <a:effectLst/>
              </a:rPr>
              <a:t>Data analytics: E-commerce websites generate vast amounts of data about user behavior, product sales, and more.</a:t>
            </a:r>
          </a:p>
        </p:txBody>
      </p:sp>
      <p:pic>
        <p:nvPicPr>
          <p:cNvPr id="4" name="Recorded Sound">
            <a:hlinkClick r:id="" action="ppaction://media"/>
            <a:extLst>
              <a:ext uri="{FF2B5EF4-FFF2-40B4-BE49-F238E27FC236}">
                <a16:creationId xmlns:a16="http://schemas.microsoft.com/office/drawing/2014/main" id="{525FFCB5-7EBA-4C8A-86B4-D1A3501B43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61381" y="4702607"/>
            <a:ext cx="916824" cy="828181"/>
          </a:xfrm>
          <a:prstGeom prst="rect">
            <a:avLst/>
          </a:prstGeom>
        </p:spPr>
      </p:pic>
    </p:spTree>
    <p:extLst>
      <p:ext uri="{BB962C8B-B14F-4D97-AF65-F5344CB8AC3E}">
        <p14:creationId xmlns:p14="http://schemas.microsoft.com/office/powerpoint/2010/main" val="279581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0003-EB11-4B71-A30C-09F47CFF13ED}"/>
              </a:ext>
            </a:extLst>
          </p:cNvPr>
          <p:cNvSpPr>
            <a:spLocks noGrp="1"/>
          </p:cNvSpPr>
          <p:nvPr>
            <p:ph type="title"/>
          </p:nvPr>
        </p:nvSpPr>
        <p:spPr>
          <a:xfrm>
            <a:off x="913795" y="408374"/>
            <a:ext cx="10353762" cy="1012054"/>
          </a:xfrm>
        </p:spPr>
        <p:txBody>
          <a:bodyPr/>
          <a:lstStyle/>
          <a:p>
            <a:r>
              <a:rPr lang="en-US" dirty="0"/>
              <a:t>Multithreading</a:t>
            </a:r>
          </a:p>
        </p:txBody>
      </p:sp>
      <p:sp>
        <p:nvSpPr>
          <p:cNvPr id="3" name="Content Placeholder 2">
            <a:extLst>
              <a:ext uri="{FF2B5EF4-FFF2-40B4-BE49-F238E27FC236}">
                <a16:creationId xmlns:a16="http://schemas.microsoft.com/office/drawing/2014/main" id="{F0E6C7D6-89E6-4E8A-A53F-2914DA7FFCB6}"/>
              </a:ext>
            </a:extLst>
          </p:cNvPr>
          <p:cNvSpPr>
            <a:spLocks noGrp="1"/>
          </p:cNvSpPr>
          <p:nvPr>
            <p:ph idx="1"/>
          </p:nvPr>
        </p:nvSpPr>
        <p:spPr>
          <a:xfrm>
            <a:off x="913795" y="1732449"/>
            <a:ext cx="10353762" cy="4366510"/>
          </a:xfrm>
        </p:spPr>
        <p:txBody>
          <a:bodyPr>
            <a:normAutofit/>
          </a:bodyPr>
          <a:lstStyle/>
          <a:p>
            <a:pPr marL="36900" indent="0">
              <a:buNone/>
            </a:pPr>
            <a:r>
              <a:rPr lang="en-US" dirty="0">
                <a:effectLst/>
              </a:rPr>
              <a:t>Multithreading is a programming concept where a process or program is divided into two or more smaller and more manageable subtasks, called threads, which can be executed simultaneously. A thread is a lightweight unit of execution that shares the same memory space as its parent process, but can run independently of other threads within the same process.</a:t>
            </a:r>
          </a:p>
          <a:p>
            <a:pPr marL="36900" indent="0">
              <a:buNone/>
            </a:pPr>
            <a:r>
              <a:rPr lang="en-US" dirty="0">
                <a:effectLst/>
              </a:rPr>
              <a:t>Cloud application platforms provide a convenient way to deploy and manage web applications. They also offer features for multithreading, which can be leveraged to build highly efficient web applications. By distributing tasks across multiple threads, cloud application platforms can help reduce processing time and improve overall system performance.</a:t>
            </a:r>
          </a:p>
          <a:p>
            <a:pPr marL="36900" indent="0">
              <a:buNone/>
            </a:pPr>
            <a:endParaRPr lang="en-US" dirty="0"/>
          </a:p>
        </p:txBody>
      </p:sp>
      <p:pic>
        <p:nvPicPr>
          <p:cNvPr id="4" name="Recorded Sound">
            <a:hlinkClick r:id="" action="ppaction://media"/>
            <a:extLst>
              <a:ext uri="{FF2B5EF4-FFF2-40B4-BE49-F238E27FC236}">
                <a16:creationId xmlns:a16="http://schemas.microsoft.com/office/drawing/2014/main" id="{459FD693-F3EB-4B73-9FBB-8F894DD01A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73614" y="5155367"/>
            <a:ext cx="1055303" cy="943592"/>
          </a:xfrm>
          <a:prstGeom prst="rect">
            <a:avLst/>
          </a:prstGeom>
        </p:spPr>
      </p:pic>
    </p:spTree>
    <p:extLst>
      <p:ext uri="{BB962C8B-B14F-4D97-AF65-F5344CB8AC3E}">
        <p14:creationId xmlns:p14="http://schemas.microsoft.com/office/powerpoint/2010/main" val="39653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BDAC-4E9D-460D-B64A-D65037DAE34D}"/>
              </a:ext>
            </a:extLst>
          </p:cNvPr>
          <p:cNvSpPr>
            <a:spLocks noGrp="1"/>
          </p:cNvSpPr>
          <p:nvPr>
            <p:ph type="title"/>
          </p:nvPr>
        </p:nvSpPr>
        <p:spPr/>
        <p:txBody>
          <a:bodyPr>
            <a:normAutofit/>
          </a:bodyPr>
          <a:lstStyle/>
          <a:p>
            <a:pPr algn="l"/>
            <a:r>
              <a:rPr lang="en-US" sz="3200" dirty="0">
                <a:effectLst/>
              </a:rPr>
              <a:t>How multi threading is present in ecommerce website</a:t>
            </a:r>
            <a:endParaRPr lang="en-US" sz="3200" dirty="0"/>
          </a:p>
        </p:txBody>
      </p:sp>
      <p:sp>
        <p:nvSpPr>
          <p:cNvPr id="3" name="Content Placeholder 2">
            <a:extLst>
              <a:ext uri="{FF2B5EF4-FFF2-40B4-BE49-F238E27FC236}">
                <a16:creationId xmlns:a16="http://schemas.microsoft.com/office/drawing/2014/main" id="{C88D2BD7-76FF-40FD-8059-7D8C75C4617E}"/>
              </a:ext>
            </a:extLst>
          </p:cNvPr>
          <p:cNvSpPr>
            <a:spLocks noGrp="1"/>
          </p:cNvSpPr>
          <p:nvPr>
            <p:ph idx="1"/>
          </p:nvPr>
        </p:nvSpPr>
        <p:spPr>
          <a:xfrm>
            <a:off x="913795" y="1732449"/>
            <a:ext cx="10353762" cy="4286611"/>
          </a:xfrm>
        </p:spPr>
        <p:txBody>
          <a:bodyPr>
            <a:normAutofit/>
          </a:bodyPr>
          <a:lstStyle/>
          <a:p>
            <a:pPr marL="36900" indent="0">
              <a:buNone/>
            </a:pPr>
            <a:r>
              <a:rPr lang="en-US" dirty="0">
                <a:effectLst/>
              </a:rPr>
              <a:t>Multithreading is present in e-commerce websites in various ways, including:</a:t>
            </a:r>
          </a:p>
          <a:p>
            <a:r>
              <a:rPr lang="en-US" dirty="0">
                <a:effectLst/>
              </a:rPr>
              <a:t>Search function: E-commerce websites often have a search function that allows customers to search for specific products. When a customer enters a search query, the website can use multiple threads to search through the product catalog and display the results much faster than if it were done sequentially.</a:t>
            </a:r>
          </a:p>
          <a:p>
            <a:r>
              <a:rPr lang="en-US" dirty="0">
                <a:effectLst/>
              </a:rPr>
              <a:t>Product recommendations: E-commerce websites often use recommendation engines to suggest products based on a customer's browsing and purchase history. Parallel computing can help these recommendation engines process large amounts of data quickly, allowing for more personalized recommendations that are based on the customer's real-time activity.</a:t>
            </a:r>
          </a:p>
          <a:p>
            <a:r>
              <a:rPr lang="en-US" dirty="0">
                <a:effectLst/>
              </a:rPr>
              <a:t>Order processing: E-commerce websites need to process orders quickly and efficiently. Multithreading can be used to run background tasks, such as order processing, inventory management, and payment processing, without impacting the performance of the website.</a:t>
            </a:r>
          </a:p>
          <a:p>
            <a:endParaRPr lang="en-US" dirty="0"/>
          </a:p>
        </p:txBody>
      </p:sp>
      <p:pic>
        <p:nvPicPr>
          <p:cNvPr id="4" name="Recorded Sound">
            <a:hlinkClick r:id="" action="ppaction://media"/>
            <a:extLst>
              <a:ext uri="{FF2B5EF4-FFF2-40B4-BE49-F238E27FC236}">
                <a16:creationId xmlns:a16="http://schemas.microsoft.com/office/drawing/2014/main" id="{E2FA0296-5B9B-401A-AC95-894517D059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65567" y="796771"/>
            <a:ext cx="1019792" cy="665298"/>
          </a:xfrm>
          <a:prstGeom prst="rect">
            <a:avLst/>
          </a:prstGeom>
        </p:spPr>
      </p:pic>
    </p:spTree>
    <p:extLst>
      <p:ext uri="{BB962C8B-B14F-4D97-AF65-F5344CB8AC3E}">
        <p14:creationId xmlns:p14="http://schemas.microsoft.com/office/powerpoint/2010/main" val="162990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F70D-4146-4B8B-84E1-2B077D85CB9E}"/>
              </a:ext>
            </a:extLst>
          </p:cNvPr>
          <p:cNvSpPr>
            <a:spLocks noGrp="1"/>
          </p:cNvSpPr>
          <p:nvPr>
            <p:ph type="title"/>
          </p:nvPr>
        </p:nvSpPr>
        <p:spPr/>
        <p:txBody>
          <a:bodyPr>
            <a:normAutofit/>
          </a:bodyPr>
          <a:lstStyle/>
          <a:p>
            <a:r>
              <a:rPr lang="en-US" dirty="0"/>
              <a:t>Thread vs. Common Threads</a:t>
            </a:r>
          </a:p>
        </p:txBody>
      </p:sp>
      <p:sp>
        <p:nvSpPr>
          <p:cNvPr id="3" name="Content Placeholder 2">
            <a:extLst>
              <a:ext uri="{FF2B5EF4-FFF2-40B4-BE49-F238E27FC236}">
                <a16:creationId xmlns:a16="http://schemas.microsoft.com/office/drawing/2014/main" id="{CD6B0BDC-1839-4AD2-A7D5-1BDCA6E867EC}"/>
              </a:ext>
            </a:extLst>
          </p:cNvPr>
          <p:cNvSpPr>
            <a:spLocks noGrp="1"/>
          </p:cNvSpPr>
          <p:nvPr>
            <p:ph idx="1"/>
          </p:nvPr>
        </p:nvSpPr>
        <p:spPr/>
        <p:txBody>
          <a:bodyPr>
            <a:normAutofit lnSpcReduction="10000"/>
          </a:bodyPr>
          <a:lstStyle/>
          <a:p>
            <a:r>
              <a:rPr lang="en-US" dirty="0"/>
              <a:t>Cloud application platforms typically provide dedicated threads for web application tasks. These threads are optimized for specific types of workloads and are designed to provide the best possible performance. However, they may not always be the best choice for certain types of tasks. It's important to understand the differences between cloud application platform threads and common threads, and choose the appropriate threading approach for your specific application.</a:t>
            </a:r>
          </a:p>
          <a:p>
            <a:r>
              <a:rPr lang="en-US" dirty="0">
                <a:effectLst/>
              </a:rPr>
              <a:t>a thread refers to a lightweight unit of execution within a process. A thread is also sometimes referred to as a "user thread" because it is created and managed by the application itself, rather than by the operating system.</a:t>
            </a:r>
          </a:p>
          <a:p>
            <a:r>
              <a:rPr lang="en-US" dirty="0">
                <a:effectLst/>
              </a:rPr>
              <a:t>A common thread, on the other hand, is a thread that is created and managed by the operating system. Common threads are also known as "kernel threads" or "system threads" because they are part of the operating system's kernel.</a:t>
            </a:r>
          </a:p>
          <a:p>
            <a:endParaRPr lang="en-US" dirty="0"/>
          </a:p>
        </p:txBody>
      </p:sp>
      <p:pic>
        <p:nvPicPr>
          <p:cNvPr id="6" name="Recorded Sound">
            <a:hlinkClick r:id="" action="ppaction://media"/>
            <a:extLst>
              <a:ext uri="{FF2B5EF4-FFF2-40B4-BE49-F238E27FC236}">
                <a16:creationId xmlns:a16="http://schemas.microsoft.com/office/drawing/2014/main" id="{35D08BAB-506E-4E8F-919D-AA46F751B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39439" y="249540"/>
            <a:ext cx="1330510" cy="1330510"/>
          </a:xfrm>
          <a:prstGeom prst="rect">
            <a:avLst/>
          </a:prstGeom>
        </p:spPr>
      </p:pic>
    </p:spTree>
    <p:extLst>
      <p:ext uri="{BB962C8B-B14F-4D97-AF65-F5344CB8AC3E}">
        <p14:creationId xmlns:p14="http://schemas.microsoft.com/office/powerpoint/2010/main" val="652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72</TotalTime>
  <Words>809</Words>
  <Application>Microsoft Office PowerPoint</Application>
  <PresentationFormat>Widescreen</PresentationFormat>
  <Paragraphs>31</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Calisto MT</vt:lpstr>
      <vt:lpstr>Trebuchet MS</vt:lpstr>
      <vt:lpstr>Wingdings 2</vt:lpstr>
      <vt:lpstr>Slate</vt:lpstr>
      <vt:lpstr>Thread Programming</vt:lpstr>
      <vt:lpstr>Relationships between threads and processes</vt:lpstr>
      <vt:lpstr>PowerPoint Presentation</vt:lpstr>
      <vt:lpstr>Parallel computing approaches using threads</vt:lpstr>
      <vt:lpstr>PowerPoint Presentation</vt:lpstr>
      <vt:lpstr>Multithreading</vt:lpstr>
      <vt:lpstr>How multi threading is present in ecommerce website</vt:lpstr>
      <vt:lpstr>Thread vs. Common Threads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 programming</dc:title>
  <dc:creator>Arpita Kasaudhan</dc:creator>
  <cp:lastModifiedBy>Arpita Kasaudhan</cp:lastModifiedBy>
  <cp:revision>7</cp:revision>
  <dcterms:created xsi:type="dcterms:W3CDTF">2023-03-05T17:04:09Z</dcterms:created>
  <dcterms:modified xsi:type="dcterms:W3CDTF">2023-03-05T18:16:15Z</dcterms:modified>
</cp:coreProperties>
</file>